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  <p:sldMasterId id="2147483663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 type="screen16x9"/>
  <p:notesSz cx="6858000" cy="9144000"/>
  <p:embeddedFontLst>
    <p:embeddedFont>
      <p:font typeface="Century Schoolbook" panose="02040604050505020304" pitchFamily="18" charset="0"/>
      <p:regular r:id="rId28"/>
      <p:bold r:id="rId29"/>
      <p:italic r:id="rId30"/>
      <p:boldItalic r:id="rId31"/>
    </p:embeddedFont>
    <p:embeddedFont>
      <p:font typeface="Corbel" panose="020B0503020204020204" pitchFamily="34" charset="0"/>
      <p:regular r:id="rId32"/>
      <p:bold r:id="rId33"/>
      <p:italic r:id="rId34"/>
      <p:boldItalic r:id="rId35"/>
    </p:embeddedFont>
    <p:embeddedFont>
      <p:font typeface="Open Sans" panose="020B0604020202020204" charset="0"/>
      <p:regular r:id="rId36"/>
      <p:bold r:id="rId37"/>
      <p:italic r:id="rId38"/>
      <p:boldItalic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m_industry#cite_note-worldwide-1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inema_of_the_United_States" TargetMode="External"/><Relationship Id="rId5" Type="http://schemas.openxmlformats.org/officeDocument/2006/relationships/hyperlink" Target="https://en.wikipedia.org/wiki/Film_industry#cite_note-2" TargetMode="External"/><Relationship Id="rId4" Type="http://schemas.openxmlformats.org/officeDocument/2006/relationships/hyperlink" Target="https://en.wikipedia.org/wiki/Home_video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</a:rPr>
              <a:t>Introduction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</a:rPr>
              <a:t>In 2018, the global box office was worth $41.7 billion.</a:t>
            </a:r>
            <a:r>
              <a:rPr lang="en-US" sz="1400" baseline="300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[1]</a:t>
            </a: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</a:rPr>
              <a:t> When including box office and </a:t>
            </a:r>
            <a:r>
              <a:rPr lang="en-US" sz="10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home entertainment</a:t>
            </a: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</a:rPr>
              <a:t> revenue, the global film industry was worth $136 billion in 2018.</a:t>
            </a:r>
            <a:r>
              <a:rPr lang="en-US" sz="1400" baseline="300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[2]</a:t>
            </a: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sz="10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Hollywood</a:t>
            </a: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</a:rPr>
              <a:t> is the world's oldest national film industry, and remains the largest in terms of box office gross revenue.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While big box office records are continuously being broken, the total amount of moviegoers is decreasing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Morning Consult Survey: Primary reasons include ticket price (35%), streaming availability (21%) and inconvenience (13%)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 title="Page Number Shape"/>
          <p:cNvSpPr/>
          <p:nvPr/>
        </p:nvSpPr>
        <p:spPr>
          <a:xfrm>
            <a:off x="8838008" y="891903"/>
            <a:ext cx="305991" cy="614363"/>
          </a:xfrm>
          <a:custGeom>
            <a:avLst/>
            <a:gdLst/>
            <a:ahLst/>
            <a:cxnLst/>
            <a:rect l="l" t="t" r="r" b="b"/>
            <a:pathLst>
              <a:path w="1799" h="3612" extrusionOk="0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16685" y="857470"/>
            <a:ext cx="5275772" cy="3201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775"/>
              <a:buFont typeface="Century Schoolbook"/>
              <a:buNone/>
              <a:defRPr sz="5775" cap="non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816685" y="4153444"/>
            <a:ext cx="5275772" cy="529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sz="1500" b="0" i="1">
                <a:solidFill>
                  <a:schemeClr val="lt2"/>
                </a:solidFill>
              </a:defRPr>
            </a:lvl1pPr>
            <a:lvl2pPr lvl="1" algn="ctr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sz="1500"/>
            </a:lvl2pPr>
            <a:lvl3pPr lvl="2" algn="ctr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FEFEFE"/>
              </a:buClr>
              <a:buSzPts val="1350"/>
              <a:buNone/>
              <a:defRPr sz="1350"/>
            </a:lvl3pPr>
            <a:lvl4pPr lvl="3" algn="ctr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4pPr>
            <a:lvl5pPr lvl="4" algn="ctr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5pPr>
            <a:lvl6pPr lvl="5" algn="ctr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6pPr>
            <a:lvl7pPr lvl="6" algn="ctr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7pPr>
            <a:lvl8pPr lvl="7" algn="ctr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8pPr>
            <a:lvl9pPr lvl="8" algn="ctr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816685" y="4735830"/>
            <a:ext cx="119746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2250444" y="4735830"/>
            <a:ext cx="384201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838008" y="1062162"/>
            <a:ext cx="305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" name="Google Shape;20;p2" title="Verticle Rule Line"/>
          <p:cNvCxnSpPr/>
          <p:nvPr/>
        </p:nvCxnSpPr>
        <p:spPr>
          <a:xfrm>
            <a:off x="580391" y="942975"/>
            <a:ext cx="0" cy="4200525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4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4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5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571500" y="416609"/>
            <a:ext cx="2879082" cy="144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entury Schoolbook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3886200" y="423110"/>
            <a:ext cx="4686300" cy="421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500"/>
              <a:buChar char="•"/>
              <a:defRPr sz="1500"/>
            </a:lvl1pPr>
            <a:lvl2pPr marL="914400" lvl="1" indent="-314325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350"/>
              <a:buChar char="–"/>
              <a:defRPr sz="1350"/>
            </a:lvl2pPr>
            <a:lvl3pPr marL="1371600" lvl="2" indent="-3048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200"/>
              <a:buChar char="•"/>
              <a:defRPr sz="1200"/>
            </a:lvl3pPr>
            <a:lvl4pPr marL="1828800" lvl="3" indent="-295275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050"/>
              <a:buChar char="–"/>
              <a:defRPr sz="1050"/>
            </a:lvl4pPr>
            <a:lvl5pPr marL="2286000" lvl="4" indent="-295275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050"/>
              <a:buChar char="•"/>
              <a:defRPr sz="1050"/>
            </a:lvl5pPr>
            <a:lvl6pPr marL="2743200" lvl="5" indent="-295275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050"/>
              <a:buChar char="–"/>
              <a:defRPr sz="1050"/>
            </a:lvl6pPr>
            <a:lvl7pPr marL="3200400" lvl="6" indent="-295275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050"/>
              <a:buChar char="•"/>
              <a:defRPr sz="1050"/>
            </a:lvl7pPr>
            <a:lvl8pPr marL="3657600" lvl="7" indent="-295275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050"/>
              <a:buChar char="–"/>
              <a:defRPr sz="1050"/>
            </a:lvl8pPr>
            <a:lvl9pPr marL="4114800" lvl="8" indent="-295275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050"/>
              <a:buChar char="•"/>
              <a:defRPr sz="105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2"/>
          </p:nvPr>
        </p:nvSpPr>
        <p:spPr>
          <a:xfrm>
            <a:off x="571500" y="1966134"/>
            <a:ext cx="2879082" cy="2429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25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4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4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5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569214" y="417946"/>
            <a:ext cx="2880360" cy="143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entury Schoolbook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>
            <a:spLocks noGrp="1"/>
          </p:cNvSpPr>
          <p:nvPr>
            <p:ph type="pic" idx="2"/>
          </p:nvPr>
        </p:nvSpPr>
        <p:spPr>
          <a:xfrm>
            <a:off x="3943350" y="1"/>
            <a:ext cx="462915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orbel"/>
              <a:buNone/>
              <a:defRPr sz="21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orbel"/>
              <a:buNone/>
              <a:defRPr sz="15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orbel"/>
              <a:buNone/>
              <a:defRPr sz="15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orbel"/>
              <a:buNone/>
              <a:defRPr sz="15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69214" y="1966134"/>
            <a:ext cx="2880360" cy="2427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25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4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4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5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571500" y="419759"/>
            <a:ext cx="2875430" cy="3714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 rot="5400000">
            <a:off x="4135296" y="230964"/>
            <a:ext cx="4188107" cy="468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4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4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5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 title="Page Number Shape"/>
          <p:cNvSpPr/>
          <p:nvPr/>
        </p:nvSpPr>
        <p:spPr>
          <a:xfrm>
            <a:off x="8838008" y="4035435"/>
            <a:ext cx="305991" cy="614363"/>
          </a:xfrm>
          <a:custGeom>
            <a:avLst/>
            <a:gdLst/>
            <a:ahLst/>
            <a:cxnLst/>
            <a:rect l="l" t="t" r="r" b="b"/>
            <a:pathLst>
              <a:path w="1799" h="3612" extrusionOk="0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 rot="5400000">
            <a:off x="5156286" y="1318987"/>
            <a:ext cx="3508580" cy="1835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50"/>
              <a:buFont typeface="Century Schoolboo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 rot="5400000">
            <a:off x="1525865" y="-415016"/>
            <a:ext cx="3508579" cy="530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dt" idx="10"/>
          </p:nvPr>
        </p:nvSpPr>
        <p:spPr>
          <a:xfrm>
            <a:off x="4902140" y="4445349"/>
            <a:ext cx="286114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ftr" idx="11"/>
          </p:nvPr>
        </p:nvSpPr>
        <p:spPr>
          <a:xfrm>
            <a:off x="4902140" y="4736962"/>
            <a:ext cx="286114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5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0" name="Google Shape;110;p16" title="Horizontal Rule Line"/>
          <p:cNvCxnSpPr/>
          <p:nvPr/>
        </p:nvCxnSpPr>
        <p:spPr>
          <a:xfrm>
            <a:off x="1" y="4649798"/>
            <a:ext cx="7695008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112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112000"/>
              </a:lnSpc>
              <a:spcBef>
                <a:spcPts val="1600"/>
              </a:spcBef>
              <a:spcAft>
                <a:spcPts val="1600"/>
              </a:spcAft>
              <a:buClr>
                <a:srgbClr val="262626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accent1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lvl="1" indent="0" algn="r">
              <a:buClr>
                <a:schemeClr val="accent1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lvl="2" indent="0" algn="r">
              <a:buClr>
                <a:schemeClr val="accent1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lvl="3" indent="0" algn="r">
              <a:buClr>
                <a:schemeClr val="accent1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lvl="4" indent="0" algn="r">
              <a:buClr>
                <a:schemeClr val="accent1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lvl="5" indent="0" algn="r">
              <a:buClr>
                <a:schemeClr val="accent1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lvl="6" indent="0" algn="r">
              <a:buClr>
                <a:schemeClr val="accent1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lvl="7" indent="0" algn="r">
              <a:buClr>
                <a:schemeClr val="accent1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lvl="8" indent="0" algn="r">
              <a:buClr>
                <a:schemeClr val="accent1"/>
              </a:buClr>
              <a:buSzPts val="1200"/>
              <a:buFont typeface="Century Schoolbook"/>
              <a:buNone/>
              <a:defRPr sz="12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entury Schoolbook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 title="Page Number Shape"/>
          <p:cNvSpPr/>
          <p:nvPr/>
        </p:nvSpPr>
        <p:spPr>
          <a:xfrm>
            <a:off x="8838008" y="891903"/>
            <a:ext cx="305991" cy="614363"/>
          </a:xfrm>
          <a:custGeom>
            <a:avLst/>
            <a:gdLst/>
            <a:ahLst/>
            <a:cxnLst/>
            <a:rect l="l" t="t" r="r" b="b"/>
            <a:pathLst>
              <a:path w="1799" h="3612" extrusionOk="0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816685" y="857470"/>
            <a:ext cx="5275772" cy="3201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775"/>
              <a:buFont typeface="Century Schoolbook"/>
              <a:buNone/>
              <a:defRPr sz="5775" cap="non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816685" y="4153444"/>
            <a:ext cx="5275772" cy="529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sz="1500" b="0" i="1">
                <a:solidFill>
                  <a:schemeClr val="lt2"/>
                </a:solidFill>
              </a:defRPr>
            </a:lvl1pPr>
            <a:lvl2pPr lvl="1" algn="ctr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sz="1500"/>
            </a:lvl2pPr>
            <a:lvl3pPr lvl="2" algn="ctr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FEFEFE"/>
              </a:buClr>
              <a:buSzPts val="1350"/>
              <a:buNone/>
              <a:defRPr sz="1350"/>
            </a:lvl3pPr>
            <a:lvl4pPr lvl="3" algn="ctr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4pPr>
            <a:lvl5pPr lvl="4" algn="ctr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5pPr>
            <a:lvl6pPr lvl="5" algn="ctr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6pPr>
            <a:lvl7pPr lvl="6" algn="ctr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7pPr>
            <a:lvl8pPr lvl="7" algn="ctr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8pPr>
            <a:lvl9pPr lvl="8" algn="ctr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816685" y="4735830"/>
            <a:ext cx="119746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2250444" y="4735830"/>
            <a:ext cx="384201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838008" y="1062162"/>
            <a:ext cx="305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6" title="Verticle Rule Line"/>
          <p:cNvCxnSpPr/>
          <p:nvPr/>
        </p:nvCxnSpPr>
        <p:spPr>
          <a:xfrm>
            <a:off x="580391" y="942975"/>
            <a:ext cx="0" cy="4200525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571500" y="419759"/>
            <a:ext cx="2875430" cy="3714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3886200" y="426800"/>
            <a:ext cx="4686299" cy="424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4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4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5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 title="Page Number Shape"/>
          <p:cNvSpPr/>
          <p:nvPr/>
        </p:nvSpPr>
        <p:spPr>
          <a:xfrm>
            <a:off x="8838008" y="1045311"/>
            <a:ext cx="305991" cy="614363"/>
          </a:xfrm>
          <a:custGeom>
            <a:avLst/>
            <a:gdLst/>
            <a:ahLst/>
            <a:cxnLst/>
            <a:rect l="l" t="t" r="r" b="b"/>
            <a:pathLst>
              <a:path w="1799" h="3612" extrusionOk="0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1460755" y="1928792"/>
            <a:ext cx="6222491" cy="246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775"/>
              <a:buFont typeface="Century Schoolbook"/>
              <a:buNone/>
              <a:defRPr sz="5775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60755" y="1045311"/>
            <a:ext cx="6301072" cy="61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 b="0" i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6557216" y="4735830"/>
            <a:ext cx="119746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1460755" y="4735830"/>
            <a:ext cx="4860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838008" y="1215570"/>
            <a:ext cx="305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" name="Google Shape;57;p8" title="Horizontal Rule Line"/>
          <p:cNvCxnSpPr/>
          <p:nvPr/>
        </p:nvCxnSpPr>
        <p:spPr>
          <a:xfrm rot="10800000">
            <a:off x="1" y="4633625"/>
            <a:ext cx="7683245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571500" y="419759"/>
            <a:ext cx="2875430" cy="3714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86200" y="405471"/>
            <a:ext cx="4686300" cy="18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3886200" y="2784350"/>
            <a:ext cx="4686300" cy="186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4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4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5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571500" y="418338"/>
            <a:ext cx="2873502" cy="3717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886200" y="418549"/>
            <a:ext cx="468401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1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3886200" y="1145003"/>
            <a:ext cx="4684014" cy="1316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3886200" y="2775620"/>
            <a:ext cx="4686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 b="0" i="1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4"/>
          </p:nvPr>
        </p:nvSpPr>
        <p:spPr>
          <a:xfrm>
            <a:off x="3886200" y="3502074"/>
            <a:ext cx="4684014" cy="1316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4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4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5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571500" y="419759"/>
            <a:ext cx="2875430" cy="3714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4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4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5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 title="Page Number Shape"/>
          <p:cNvSpPr/>
          <p:nvPr/>
        </p:nvSpPr>
        <p:spPr>
          <a:xfrm>
            <a:off x="8838008" y="4035435"/>
            <a:ext cx="305991" cy="614363"/>
          </a:xfrm>
          <a:custGeom>
            <a:avLst/>
            <a:gdLst/>
            <a:ahLst/>
            <a:cxnLst/>
            <a:rect l="l" t="t" r="r" b="b"/>
            <a:pathLst>
              <a:path w="1799" h="3612" extrusionOk="0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71500" y="419759"/>
            <a:ext cx="2875430" cy="3714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50"/>
              <a:buFont typeface="Century Schoolbook"/>
              <a:buNone/>
              <a:defRPr sz="375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886200" y="426800"/>
            <a:ext cx="4686299" cy="424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FEFEFE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4325" algn="l" rtl="0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FEFEFE"/>
              </a:buClr>
              <a:buSzPts val="1350"/>
              <a:buFont typeface="Corbel"/>
              <a:buChar char="–"/>
              <a:defRPr sz="1350" b="0" i="0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04800" algn="l" rtl="0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5275" algn="l" rtl="0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FEFEFE"/>
              </a:buClr>
              <a:buSzPts val="1050"/>
              <a:buFont typeface="Corbel"/>
              <a:buChar char="–"/>
              <a:defRPr sz="1050" b="0" i="0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5275" algn="l" rtl="0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FEFEFE"/>
              </a:buClr>
              <a:buSzPts val="1050"/>
              <a:buFont typeface="Arial"/>
              <a:buChar char="•"/>
              <a:defRPr sz="1050" b="0" i="1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5275" algn="l" rtl="0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FEFEFE"/>
              </a:buClr>
              <a:buSzPts val="1050"/>
              <a:buFont typeface="Corbel"/>
              <a:buChar char="–"/>
              <a:defRPr sz="1050" b="0" i="0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5275" algn="l" rtl="0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FEFEFE"/>
              </a:buClr>
              <a:buSzPts val="1050"/>
              <a:buFont typeface="Arial"/>
              <a:buChar char="•"/>
              <a:defRPr sz="1050" b="0" i="1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5275" algn="l" rtl="0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FEFEFE"/>
              </a:buClr>
              <a:buSzPts val="1050"/>
              <a:buFont typeface="Corbel"/>
              <a:buChar char="–"/>
              <a:defRPr sz="1050" b="0" i="0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5275" algn="l" rtl="0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FEFEFE"/>
              </a:buClr>
              <a:buSzPts val="1050"/>
              <a:buFont typeface="Arial"/>
              <a:buChar char="•"/>
              <a:defRPr sz="1050" b="0" i="1" u="none" strike="noStrike" cap="none">
                <a:solidFill>
                  <a:srgbClr val="FEFEFE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4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4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5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" name="Google Shape;12;p1" title="Horizontal Rule Line"/>
          <p:cNvCxnSpPr/>
          <p:nvPr/>
        </p:nvCxnSpPr>
        <p:spPr>
          <a:xfrm>
            <a:off x="0" y="4649798"/>
            <a:ext cx="337185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 title="Page Number Shape"/>
          <p:cNvSpPr/>
          <p:nvPr/>
        </p:nvSpPr>
        <p:spPr>
          <a:xfrm>
            <a:off x="8838008" y="4035435"/>
            <a:ext cx="305991" cy="614363"/>
          </a:xfrm>
          <a:custGeom>
            <a:avLst/>
            <a:gdLst/>
            <a:ahLst/>
            <a:cxnLst/>
            <a:rect l="l" t="t" r="r" b="b"/>
            <a:pathLst>
              <a:path w="1799" h="3612" extrusionOk="0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71500" y="419759"/>
            <a:ext cx="2875430" cy="3714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50"/>
              <a:buFont typeface="Century Schoolbook"/>
              <a:buNone/>
              <a:defRPr sz="375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3886200" y="426800"/>
            <a:ext cx="4686299" cy="424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4325" algn="l" rtl="0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Corbel"/>
              <a:buChar char="–"/>
              <a:defRPr sz="135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04800" algn="l" rtl="0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5275" algn="l" rtl="0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Corbel"/>
              <a:buChar char="–"/>
              <a:defRPr sz="105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5275" algn="l" rtl="0">
              <a:lnSpc>
                <a:spcPct val="112000"/>
              </a:lnSpc>
              <a:spcBef>
                <a:spcPts val="675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Arial"/>
              <a:buChar char="•"/>
              <a:defRPr sz="105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5275" algn="l" rtl="0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Corbel"/>
              <a:buChar char="–"/>
              <a:defRPr sz="105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5275" algn="l" rtl="0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Arial"/>
              <a:buChar char="•"/>
              <a:defRPr sz="105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5275" algn="l" rtl="0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Corbel"/>
              <a:buChar char="–"/>
              <a:defRPr sz="1050" b="0" i="0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5275" algn="l" rtl="0">
              <a:lnSpc>
                <a:spcPct val="112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Arial"/>
              <a:buChar char="•"/>
              <a:defRPr sz="1050" b="0" i="1" u="none" strike="noStrike" cap="none">
                <a:solidFill>
                  <a:srgbClr val="26262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571501" y="4447545"/>
            <a:ext cx="286114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571501" y="4735830"/>
            <a:ext cx="286114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1" u="none" strike="noStrike" cap="none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838008" y="4205694"/>
            <a:ext cx="30599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  <a:defRPr sz="900" b="0" i="1" u="none" strike="noStrike" cap="non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3" title="Horizontal Rule Line"/>
          <p:cNvCxnSpPr/>
          <p:nvPr/>
        </p:nvCxnSpPr>
        <p:spPr>
          <a:xfrm>
            <a:off x="0" y="4649798"/>
            <a:ext cx="337185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db.com/" TargetMode="External"/><Relationship Id="rId3" Type="http://schemas.openxmlformats.org/officeDocument/2006/relationships/hyperlink" Target="https://www.statista.com/statistics/187073/tickets-sold-at-the-north-american-box-office-since-1980/" TargetMode="External"/><Relationship Id="rId7" Type="http://schemas.openxmlformats.org/officeDocument/2006/relationships/hyperlink" Target="http://www.omdbapi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-numbers.com/" TargetMode="External"/><Relationship Id="rId5" Type="http://schemas.openxmlformats.org/officeDocument/2006/relationships/hyperlink" Target="https://www.statista.com/statistics/815500/reason-watch-fewer-movies-us/" TargetMode="External"/><Relationship Id="rId4" Type="http://schemas.openxmlformats.org/officeDocument/2006/relationships/hyperlink" Target="https://www.statista.com/statistics/250937/quarterly-number-of-netflix-streaming-subscribers-in-the-u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84000"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816685" y="2255520"/>
            <a:ext cx="4626172" cy="1803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Schoolbook"/>
              <a:buNone/>
            </a:pPr>
            <a:r>
              <a:rPr lang="en-US" sz="3600" b="1">
                <a:solidFill>
                  <a:schemeClr val="lt1"/>
                </a:solidFill>
              </a:rPr>
              <a:t>MOVIE ANALYTICS: THE DATA THAT DRIVES HOLLYWOOD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738300" y="4477625"/>
            <a:ext cx="61626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</a:pPr>
            <a:r>
              <a:rPr lang="en-US" b="1"/>
              <a:t>MSBA TEAM 17: Kishan Patel, Mikey Pedersen, Julia Wilson, Jasmine Yu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>
            <a:spLocks noGrp="1"/>
          </p:cNvSpPr>
          <p:nvPr>
            <p:ph type="title"/>
          </p:nvPr>
        </p:nvSpPr>
        <p:spPr>
          <a:xfrm>
            <a:off x="311700" y="123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/>
              <a:t>ETL Process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Creating Dimensions</a:t>
            </a:r>
            <a:endParaRPr sz="1400"/>
          </a:p>
        </p:txBody>
      </p:sp>
      <p:pic>
        <p:nvPicPr>
          <p:cNvPr id="253" name="Google Shape;25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650" y="1102115"/>
            <a:ext cx="7329500" cy="347041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Schoolbook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/>
              <a:t>ETL Process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 sz="1400"/>
              <a:t>Bridge Table</a:t>
            </a:r>
            <a:endParaRPr sz="1400"/>
          </a:p>
        </p:txBody>
      </p:sp>
      <p:pic>
        <p:nvPicPr>
          <p:cNvPr id="260" name="Google Shape;26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22542"/>
            <a:ext cx="9143999" cy="282706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Schoolbook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/>
              <a:t>ETL Process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 sz="1400"/>
              <a:t>Fact Table</a:t>
            </a:r>
            <a:endParaRPr sz="1400"/>
          </a:p>
        </p:txBody>
      </p:sp>
      <p:pic>
        <p:nvPicPr>
          <p:cNvPr id="267" name="Google Shape;26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318025"/>
            <a:ext cx="6447425" cy="32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Schoolbook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>
            <a:spLocks noGrp="1"/>
          </p:cNvSpPr>
          <p:nvPr>
            <p:ph type="title"/>
          </p:nvPr>
        </p:nvSpPr>
        <p:spPr>
          <a:xfrm>
            <a:off x="311693" y="1657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/>
              <a:t>Final MySQL Results</a:t>
            </a:r>
            <a:endParaRPr/>
          </a:p>
        </p:txBody>
      </p:sp>
      <p:pic>
        <p:nvPicPr>
          <p:cNvPr id="274" name="Google Shape;27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997" y="2731457"/>
            <a:ext cx="3553522" cy="20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4571993" y="2488789"/>
            <a:ext cx="1859071" cy="31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Schema</a:t>
            </a:r>
            <a:endParaRPr/>
          </a:p>
        </p:txBody>
      </p:sp>
      <p:sp>
        <p:nvSpPr>
          <p:cNvPr id="276" name="Google Shape;276;p29"/>
          <p:cNvSpPr txBox="1"/>
          <p:nvPr/>
        </p:nvSpPr>
        <p:spPr>
          <a:xfrm>
            <a:off x="311693" y="746168"/>
            <a:ext cx="1859071" cy="31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Fact Table</a:t>
            </a:r>
            <a:endParaRPr/>
          </a:p>
        </p:txBody>
      </p:sp>
      <p:pic>
        <p:nvPicPr>
          <p:cNvPr id="277" name="Google Shape;27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140" y="1063956"/>
            <a:ext cx="2974123" cy="62689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9"/>
          <p:cNvSpPr txBox="1"/>
          <p:nvPr/>
        </p:nvSpPr>
        <p:spPr>
          <a:xfrm>
            <a:off x="311693" y="1753760"/>
            <a:ext cx="1859071" cy="31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Dimensions</a:t>
            </a:r>
            <a:endParaRPr/>
          </a:p>
        </p:txBody>
      </p:sp>
      <p:sp>
        <p:nvSpPr>
          <p:cNvPr id="279" name="Google Shape;279;p29"/>
          <p:cNvSpPr txBox="1"/>
          <p:nvPr/>
        </p:nvSpPr>
        <p:spPr>
          <a:xfrm>
            <a:off x="311693" y="2045516"/>
            <a:ext cx="185907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Date</a:t>
            </a:r>
            <a:endParaRPr/>
          </a:p>
        </p:txBody>
      </p:sp>
      <p:pic>
        <p:nvPicPr>
          <p:cNvPr id="280" name="Google Shape;280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8140" y="4072644"/>
            <a:ext cx="3040454" cy="90356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9"/>
          <p:cNvSpPr txBox="1"/>
          <p:nvPr/>
        </p:nvSpPr>
        <p:spPr>
          <a:xfrm>
            <a:off x="311693" y="3817934"/>
            <a:ext cx="185907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Crew</a:t>
            </a:r>
            <a:endParaRPr/>
          </a:p>
        </p:txBody>
      </p:sp>
      <p:pic>
        <p:nvPicPr>
          <p:cNvPr id="282" name="Google Shape;282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8140" y="2262785"/>
            <a:ext cx="1859071" cy="61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8140" y="3189236"/>
            <a:ext cx="3427680" cy="62819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9"/>
          <p:cNvSpPr txBox="1"/>
          <p:nvPr/>
        </p:nvSpPr>
        <p:spPr>
          <a:xfrm>
            <a:off x="311693" y="2934025"/>
            <a:ext cx="185907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Movie</a:t>
            </a:r>
            <a:endParaRPr/>
          </a:p>
        </p:txBody>
      </p:sp>
      <p:sp>
        <p:nvSpPr>
          <p:cNvPr id="285" name="Google Shape;285;p29"/>
          <p:cNvSpPr txBox="1"/>
          <p:nvPr/>
        </p:nvSpPr>
        <p:spPr>
          <a:xfrm>
            <a:off x="4489687" y="763696"/>
            <a:ext cx="1859071" cy="31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Bridge Table</a:t>
            </a:r>
            <a:endParaRPr/>
          </a:p>
        </p:txBody>
      </p:sp>
      <p:pic>
        <p:nvPicPr>
          <p:cNvPr id="286" name="Google Shape;286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74484" y="1124707"/>
            <a:ext cx="2714006" cy="128733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Schoolbook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>
            <a:spLocks noGrp="1"/>
          </p:cNvSpPr>
          <p:nvPr>
            <p:ph type="title"/>
          </p:nvPr>
        </p:nvSpPr>
        <p:spPr>
          <a:xfrm>
            <a:off x="311700" y="19038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/>
              <a:t>Analytics:</a:t>
            </a:r>
            <a:br>
              <a:rPr lang="en-US"/>
            </a:br>
            <a:r>
              <a:rPr lang="en-US" sz="1400"/>
              <a:t>How Do Genres Change Over Time?</a:t>
            </a:r>
            <a:endParaRPr/>
          </a:p>
        </p:txBody>
      </p:sp>
      <p:sp>
        <p:nvSpPr>
          <p:cNvPr id="293" name="Google Shape;29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Schoolbook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94" name="Google Shape;29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7861" y="1097281"/>
            <a:ext cx="5408277" cy="3452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/>
          <p:nvPr/>
        </p:nvSpPr>
        <p:spPr>
          <a:xfrm>
            <a:off x="311700" y="19038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 sz="3750" b="0" i="1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Analytics:</a:t>
            </a:r>
            <a:br>
              <a:rPr lang="en-US" sz="3750" b="0" i="1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</a:br>
            <a:r>
              <a:rPr lang="en-US" sz="1400" b="0" i="1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What is the Average Box Office Revenue for a Director?</a:t>
            </a:r>
            <a:endParaRPr sz="3750" b="0" i="1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300" name="Google Shape;300;p31" descr="https://lh4.googleusercontent.com/0XvO_iOFLl0WhZtdI1pzLc6TACOr7bVvUZB0C0B_3m_yoTFelnA_KeS6echnZaqB28e_3dXJtM5VRhmTxh5c1O2bctdngcdHXUdtFSkGOiwJHqf3QJnSaklp-8OjWPeQgYTWR5KPixE"/>
          <p:cNvPicPr preferRelativeResize="0"/>
          <p:nvPr/>
        </p:nvPicPr>
        <p:blipFill rotWithShape="1">
          <a:blip r:embed="rId3">
            <a:alphaModFix/>
          </a:blip>
          <a:srcRect r="11281" b="8122"/>
          <a:stretch/>
        </p:blipFill>
        <p:spPr>
          <a:xfrm>
            <a:off x="1535907" y="1092994"/>
            <a:ext cx="5650706" cy="346471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Schoolbook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/>
          <p:nvPr/>
        </p:nvSpPr>
        <p:spPr>
          <a:xfrm>
            <a:off x="311700" y="19038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 sz="3750" b="0" i="1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Analytics:</a:t>
            </a:r>
            <a:br>
              <a:rPr lang="en-US" sz="3750" b="0" i="1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</a:br>
            <a:r>
              <a:rPr lang="en-US" sz="1400" b="0" i="1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Are IMDB Score and Rotten Tomatoes Scores Correlated?</a:t>
            </a:r>
            <a:endParaRPr sz="3750" b="0" i="1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307" name="Google Shape;307;p32"/>
          <p:cNvPicPr preferRelativeResize="0"/>
          <p:nvPr/>
        </p:nvPicPr>
        <p:blipFill rotWithShape="1">
          <a:blip r:embed="rId3">
            <a:alphaModFix/>
          </a:blip>
          <a:srcRect r="458" b="4095"/>
          <a:stretch/>
        </p:blipFill>
        <p:spPr>
          <a:xfrm>
            <a:off x="1460863" y="1227316"/>
            <a:ext cx="5680165" cy="30573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Schoolbook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/>
          <p:nvPr/>
        </p:nvSpPr>
        <p:spPr>
          <a:xfrm>
            <a:off x="311700" y="19038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 sz="3750" b="0" i="1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Analytics:</a:t>
            </a:r>
            <a:br>
              <a:rPr lang="en-US" sz="3750" b="0" i="1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</a:br>
            <a:r>
              <a:rPr lang="en-US" sz="1400" b="0" i="1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How does the Rotten Tomatoes Score Relate to Box Office Revenue?</a:t>
            </a:r>
            <a:endParaRPr sz="3750" b="0" i="1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314" name="Google Shape;314;p33"/>
          <p:cNvPicPr preferRelativeResize="0"/>
          <p:nvPr/>
        </p:nvPicPr>
        <p:blipFill rotWithShape="1">
          <a:blip r:embed="rId3">
            <a:alphaModFix/>
          </a:blip>
          <a:srcRect r="10602" b="5587"/>
          <a:stretch/>
        </p:blipFill>
        <p:spPr>
          <a:xfrm>
            <a:off x="1652786" y="1068578"/>
            <a:ext cx="5462116" cy="342690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Schoolbook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/>
        </p:nvSpPr>
        <p:spPr>
          <a:xfrm>
            <a:off x="311700" y="19038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 sz="3750" b="0" i="1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Analytics:</a:t>
            </a:r>
            <a:br>
              <a:rPr lang="en-US" sz="3750" b="0" i="1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</a:br>
            <a:r>
              <a:rPr lang="en-US" sz="1400" b="0" i="1">
                <a:solidFill>
                  <a:schemeClr val="accen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How Does Movie Length Affect Ratings?</a:t>
            </a:r>
            <a:endParaRPr sz="3750" b="0" i="1">
              <a:solidFill>
                <a:schemeClr val="accen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321" name="Google Shape;321;p34" descr="https://lh5.googleusercontent.com/dnGwtBhmO0rdwtAyvsESbsYteOm5GENOxL6TwZ84pyLV6-wLlVfzkw7usLrOWAOI_8TNmC1bvTZxJFmY6pQubwuV0zcdQUTzO-Z0c2rl8gab6DjeYAYTkojWD8hP9rIzR5q6B0s3lp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2817" y="1044216"/>
            <a:ext cx="4538366" cy="357160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Schoolbook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/>
              <a:t>Conclusion</a:t>
            </a:r>
            <a:br>
              <a:rPr lang="en-US"/>
            </a:br>
            <a:r>
              <a:rPr lang="en-US" sz="1400"/>
              <a:t>Challenges &amp; Lessons Learned</a:t>
            </a:r>
            <a:endParaRPr/>
          </a:p>
        </p:txBody>
      </p:sp>
      <p:grpSp>
        <p:nvGrpSpPr>
          <p:cNvPr id="328" name="Google Shape;328;p35"/>
          <p:cNvGrpSpPr/>
          <p:nvPr/>
        </p:nvGrpSpPr>
        <p:grpSpPr>
          <a:xfrm>
            <a:off x="724569" y="1833632"/>
            <a:ext cx="7694861" cy="2182666"/>
            <a:chOff x="7558" y="28948"/>
            <a:chExt cx="7694861" cy="2182666"/>
          </a:xfrm>
        </p:grpSpPr>
        <p:sp>
          <p:nvSpPr>
            <p:cNvPr id="329" name="Google Shape;329;p35"/>
            <p:cNvSpPr/>
            <p:nvPr/>
          </p:nvSpPr>
          <p:spPr>
            <a:xfrm>
              <a:off x="754074" y="28948"/>
              <a:ext cx="803940" cy="78316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7558" y="905969"/>
              <a:ext cx="2296973" cy="33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5"/>
            <p:cNvSpPr txBox="1"/>
            <p:nvPr/>
          </p:nvSpPr>
          <p:spPr>
            <a:xfrm>
              <a:off x="7558" y="905969"/>
              <a:ext cx="2296973" cy="33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rbel"/>
                <a:buNone/>
              </a:pPr>
              <a:r>
                <a:rPr lang="en-US" sz="1600" b="1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Judicious Decision Making</a:t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7558" y="1285265"/>
              <a:ext cx="2296973" cy="926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 txBox="1"/>
            <p:nvPr/>
          </p:nvSpPr>
          <p:spPr>
            <a:xfrm>
              <a:off x="7558" y="1285265"/>
              <a:ext cx="2296973" cy="926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orbel"/>
                <a:buNone/>
              </a:pPr>
              <a:r>
                <a:rPr lang="en-US" sz="12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To overcome data quality and management issues</a:t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3453018" y="28948"/>
              <a:ext cx="803940" cy="78316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2706502" y="905969"/>
              <a:ext cx="2296973" cy="33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 txBox="1"/>
            <p:nvPr/>
          </p:nvSpPr>
          <p:spPr>
            <a:xfrm>
              <a:off x="2706502" y="905969"/>
              <a:ext cx="2296973" cy="33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rbel"/>
                <a:buNone/>
              </a:pPr>
              <a:r>
                <a:rPr lang="en-US" sz="1600" b="1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Data quality issues</a:t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2706502" y="1285265"/>
              <a:ext cx="2296973" cy="926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 txBox="1"/>
            <p:nvPr/>
          </p:nvSpPr>
          <p:spPr>
            <a:xfrm>
              <a:off x="2706502" y="1285265"/>
              <a:ext cx="2296973" cy="926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orbel"/>
                <a:buNone/>
              </a:pPr>
              <a:r>
                <a:rPr lang="en-US" sz="12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Web scraping data can be a time consuming process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orbel"/>
                <a:buNone/>
              </a:pPr>
              <a:r>
                <a:rPr lang="en-US" sz="12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Modeling a database is not a linear process (backtracking frequently occurred)</a:t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6151962" y="28948"/>
              <a:ext cx="803940" cy="78316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5405446" y="905969"/>
              <a:ext cx="2296973" cy="33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 txBox="1"/>
            <p:nvPr/>
          </p:nvSpPr>
          <p:spPr>
            <a:xfrm>
              <a:off x="5405446" y="905969"/>
              <a:ext cx="2296973" cy="33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rbel"/>
                <a:buNone/>
              </a:pPr>
              <a:r>
                <a:rPr lang="en-US" sz="1600" b="1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Double counting issue</a:t>
              </a: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5405446" y="1285265"/>
              <a:ext cx="2296973" cy="926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 txBox="1"/>
            <p:nvPr/>
          </p:nvSpPr>
          <p:spPr>
            <a:xfrm>
              <a:off x="5405446" y="1285265"/>
              <a:ext cx="2296973" cy="926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orbel"/>
                <a:buNone/>
              </a:pPr>
              <a:r>
                <a:rPr lang="en-US" sz="12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New concepts: bridge table and weighting factor</a:t>
              </a:r>
              <a:endParaRPr/>
            </a:p>
          </p:txBody>
        </p:sp>
      </p:grpSp>
      <p:sp>
        <p:nvSpPr>
          <p:cNvPr id="344" name="Google Shape;34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Schoolbook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250737" y="22730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 sz="3200"/>
              <a:t>Content</a:t>
            </a:r>
            <a:endParaRPr/>
          </a:p>
        </p:txBody>
      </p:sp>
      <p:grpSp>
        <p:nvGrpSpPr>
          <p:cNvPr id="122" name="Google Shape;122;p18"/>
          <p:cNvGrpSpPr/>
          <p:nvPr/>
        </p:nvGrpSpPr>
        <p:grpSpPr>
          <a:xfrm>
            <a:off x="1467391" y="1141234"/>
            <a:ext cx="3040381" cy="3087462"/>
            <a:chOff x="3154827" y="1028018"/>
            <a:chExt cx="3040381" cy="3087462"/>
          </a:xfrm>
        </p:grpSpPr>
        <p:sp>
          <p:nvSpPr>
            <p:cNvPr id="123" name="Google Shape;123;p18"/>
            <p:cNvSpPr/>
            <p:nvPr/>
          </p:nvSpPr>
          <p:spPr>
            <a:xfrm>
              <a:off x="3154827" y="1028018"/>
              <a:ext cx="3040380" cy="412073"/>
            </a:xfrm>
            <a:custGeom>
              <a:avLst/>
              <a:gdLst/>
              <a:ahLst/>
              <a:cxnLst/>
              <a:rect l="l" t="t" r="r" b="b"/>
              <a:pathLst>
                <a:path w="3040380" h="412071" extrusionOk="0">
                  <a:moveTo>
                    <a:pt x="3040380" y="412070"/>
                  </a:moveTo>
                  <a:lnTo>
                    <a:pt x="206035" y="412070"/>
                  </a:lnTo>
                  <a:lnTo>
                    <a:pt x="0" y="206035"/>
                  </a:lnTo>
                  <a:lnTo>
                    <a:pt x="206035" y="1"/>
                  </a:lnTo>
                  <a:lnTo>
                    <a:pt x="3040380" y="1"/>
                  </a:lnTo>
                  <a:lnTo>
                    <a:pt x="3040380" y="412070"/>
                  </a:ln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84725" tIns="72375" rIns="135125" bIns="72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lang="en-US" sz="1900" b="1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Background</a:t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3154827" y="1563097"/>
              <a:ext cx="3040380" cy="412072"/>
            </a:xfrm>
            <a:custGeom>
              <a:avLst/>
              <a:gdLst/>
              <a:ahLst/>
              <a:cxnLst/>
              <a:rect l="l" t="t" r="r" b="b"/>
              <a:pathLst>
                <a:path w="3040380" h="412071" extrusionOk="0">
                  <a:moveTo>
                    <a:pt x="3040380" y="412070"/>
                  </a:moveTo>
                  <a:lnTo>
                    <a:pt x="206035" y="412070"/>
                  </a:lnTo>
                  <a:lnTo>
                    <a:pt x="0" y="206035"/>
                  </a:lnTo>
                  <a:lnTo>
                    <a:pt x="206035" y="1"/>
                  </a:lnTo>
                  <a:lnTo>
                    <a:pt x="3040380" y="1"/>
                  </a:lnTo>
                  <a:lnTo>
                    <a:pt x="3040380" y="412070"/>
                  </a:ln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84725" tIns="72375" rIns="135125" bIns="72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orbel"/>
                <a:buNone/>
              </a:pPr>
              <a:r>
                <a:rPr lang="en-US" sz="1900" b="1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Data Warehouse Design</a:t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3154827" y="2098174"/>
              <a:ext cx="3040380" cy="412072"/>
            </a:xfrm>
            <a:custGeom>
              <a:avLst/>
              <a:gdLst/>
              <a:ahLst/>
              <a:cxnLst/>
              <a:rect l="l" t="t" r="r" b="b"/>
              <a:pathLst>
                <a:path w="3040380" h="412071" extrusionOk="0">
                  <a:moveTo>
                    <a:pt x="3040380" y="412070"/>
                  </a:moveTo>
                  <a:lnTo>
                    <a:pt x="206035" y="412070"/>
                  </a:lnTo>
                  <a:lnTo>
                    <a:pt x="0" y="206035"/>
                  </a:lnTo>
                  <a:lnTo>
                    <a:pt x="206035" y="1"/>
                  </a:lnTo>
                  <a:lnTo>
                    <a:pt x="3040380" y="1"/>
                  </a:lnTo>
                  <a:lnTo>
                    <a:pt x="3040380" y="412070"/>
                  </a:ln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84725" tIns="72375" rIns="135125" bIns="72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orbel"/>
                <a:buNone/>
              </a:pPr>
              <a:r>
                <a:rPr lang="en-US" sz="1900" b="1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ETL Implementation</a:t>
              </a:r>
              <a:endParaRPr sz="19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3154827" y="2633252"/>
              <a:ext cx="3040380" cy="412072"/>
            </a:xfrm>
            <a:custGeom>
              <a:avLst/>
              <a:gdLst/>
              <a:ahLst/>
              <a:cxnLst/>
              <a:rect l="l" t="t" r="r" b="b"/>
              <a:pathLst>
                <a:path w="3040380" h="412071" extrusionOk="0">
                  <a:moveTo>
                    <a:pt x="3040380" y="412070"/>
                  </a:moveTo>
                  <a:lnTo>
                    <a:pt x="206035" y="412070"/>
                  </a:lnTo>
                  <a:lnTo>
                    <a:pt x="0" y="206035"/>
                  </a:lnTo>
                  <a:lnTo>
                    <a:pt x="206035" y="1"/>
                  </a:lnTo>
                  <a:lnTo>
                    <a:pt x="3040380" y="1"/>
                  </a:lnTo>
                  <a:lnTo>
                    <a:pt x="3040380" y="412070"/>
                  </a:ln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84725" tIns="72375" rIns="135125" bIns="72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orbel"/>
                <a:buNone/>
              </a:pPr>
              <a:r>
                <a:rPr lang="en-US" sz="1900" b="1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Analytics</a:t>
              </a:r>
              <a:endParaRPr sz="19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3154827" y="3168330"/>
              <a:ext cx="3040381" cy="412072"/>
            </a:xfrm>
            <a:custGeom>
              <a:avLst/>
              <a:gdLst/>
              <a:ahLst/>
              <a:cxnLst/>
              <a:rect l="l" t="t" r="r" b="b"/>
              <a:pathLst>
                <a:path w="3040380" h="412071" extrusionOk="0">
                  <a:moveTo>
                    <a:pt x="3040380" y="412070"/>
                  </a:moveTo>
                  <a:lnTo>
                    <a:pt x="206035" y="412070"/>
                  </a:lnTo>
                  <a:lnTo>
                    <a:pt x="0" y="206035"/>
                  </a:lnTo>
                  <a:lnTo>
                    <a:pt x="206035" y="1"/>
                  </a:lnTo>
                  <a:lnTo>
                    <a:pt x="3040380" y="1"/>
                  </a:lnTo>
                  <a:lnTo>
                    <a:pt x="3040380" y="412070"/>
                  </a:ln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84725" tIns="72375" rIns="135125" bIns="72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orbel"/>
                <a:buNone/>
              </a:pPr>
              <a:r>
                <a:rPr lang="en-US" sz="1900" b="1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Results and Conclusion</a:t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154827" y="3703408"/>
              <a:ext cx="3040381" cy="412072"/>
            </a:xfrm>
            <a:custGeom>
              <a:avLst/>
              <a:gdLst/>
              <a:ahLst/>
              <a:cxnLst/>
              <a:rect l="l" t="t" r="r" b="b"/>
              <a:pathLst>
                <a:path w="3040380" h="412071" extrusionOk="0">
                  <a:moveTo>
                    <a:pt x="3040380" y="412070"/>
                  </a:moveTo>
                  <a:lnTo>
                    <a:pt x="206035" y="412070"/>
                  </a:lnTo>
                  <a:lnTo>
                    <a:pt x="0" y="206035"/>
                  </a:lnTo>
                  <a:lnTo>
                    <a:pt x="206035" y="1"/>
                  </a:lnTo>
                  <a:lnTo>
                    <a:pt x="3040380" y="1"/>
                  </a:lnTo>
                  <a:lnTo>
                    <a:pt x="3040380" y="412070"/>
                  </a:ln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84725" tIns="72375" rIns="135125" bIns="72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orbel"/>
                <a:buNone/>
              </a:pPr>
              <a:r>
                <a:rPr lang="en-US" sz="1900" b="1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Appendix</a:t>
              </a:r>
              <a:endParaRPr/>
            </a:p>
          </p:txBody>
        </p:sp>
      </p:grpSp>
      <p:pic>
        <p:nvPicPr>
          <p:cNvPr id="129" name="Google Shape;129;p18" descr="Popcor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8039" y="1063356"/>
            <a:ext cx="483889" cy="45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 descr="Databas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8039" y="1643006"/>
            <a:ext cx="483889" cy="4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 descr="Gear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8041" y="2166263"/>
            <a:ext cx="483889" cy="48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 descr="Statistic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8041" y="2721573"/>
            <a:ext cx="483889" cy="48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 descr="Gave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8040" y="3205462"/>
            <a:ext cx="483889" cy="48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 descr="Documen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48039" y="3784864"/>
            <a:ext cx="483889" cy="49438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Schoolbook"/>
              <a:buNone/>
            </a:pPr>
            <a:fld id="{00000000-1234-1234-1234-123412341234}" type="slidenum">
              <a:rPr lang="en-US" sz="1200">
                <a:solidFill>
                  <a:schemeClr val="accent1"/>
                </a:solidFill>
              </a:rPr>
              <a:t>2</a:t>
            </a:fld>
            <a:endParaRPr sz="1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/>
              <a:t>Conclusion</a:t>
            </a:r>
            <a:br>
              <a:rPr lang="en-US"/>
            </a:br>
            <a:r>
              <a:rPr lang="en-US" sz="1400"/>
              <a:t>Next Steps</a:t>
            </a: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422365" y="1556087"/>
            <a:ext cx="5603966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Find more data sources and perform fuzzy matching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Add streaming data (Netflix, Hulu, etc.)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Make comparisons between box office and streaming data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Identify streaming trends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Create a customer dimension and integrate census data</a:t>
            </a:r>
            <a:endParaRPr/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Incorporate social media data</a:t>
            </a:r>
            <a:endParaRPr/>
          </a:p>
        </p:txBody>
      </p:sp>
      <p:sp>
        <p:nvSpPr>
          <p:cNvPr id="351" name="Google Shape;35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Schoolbook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entury Schoolbook"/>
              <a:buNone/>
            </a:pPr>
            <a:r>
              <a:rPr lang="en-US"/>
              <a:t>Appendix</a:t>
            </a:r>
            <a:endParaRPr/>
          </a:p>
        </p:txBody>
      </p:sp>
      <p:sp>
        <p:nvSpPr>
          <p:cNvPr id="357" name="Google Shape;35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entury Schoolbook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63" name="Google Shape;363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●"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https://www.statista.com/statistics/187073/tickets-sold-at-the-north-american-box-office-since-1980/</a:t>
            </a:r>
            <a:endParaRPr>
              <a:solidFill>
                <a:srgbClr val="0070C0"/>
              </a:solidFill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●"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https://www.statista.com/statistics/250937/quarterly-number-of-netflix-streaming-subscribers-in-the-us/</a:t>
            </a:r>
            <a:endParaRPr>
              <a:solidFill>
                <a:srgbClr val="0070C0"/>
              </a:solidFill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●"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https://www.statista.com/statistics/815500/reason-watch-fewer-movies-us/</a:t>
            </a:r>
            <a:endParaRPr sz="1100" u="sng">
              <a:solidFill>
                <a:srgbClr val="0070C0"/>
              </a:solidFill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●"/>
            </a:pPr>
            <a:r>
              <a:rPr lang="en-US" sz="1100" u="sng">
                <a:solidFill>
                  <a:schemeClr val="hlink"/>
                </a:solidFill>
                <a:hlinkClick r:id="rId6"/>
              </a:rPr>
              <a:t>https://www.the-numbers.com/</a:t>
            </a:r>
            <a:endParaRPr sz="1100">
              <a:solidFill>
                <a:srgbClr val="0070C0"/>
              </a:solidFill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●"/>
            </a:pPr>
            <a:r>
              <a:rPr lang="en-US" sz="1100" u="sng">
                <a:solidFill>
                  <a:schemeClr val="hlink"/>
                </a:solidFill>
                <a:hlinkClick r:id="rId7"/>
              </a:rPr>
              <a:t>http://www.omdbapi.com/ </a:t>
            </a:r>
            <a:endParaRPr sz="1100">
              <a:solidFill>
                <a:srgbClr val="0070C0"/>
              </a:solidFill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●"/>
            </a:pPr>
            <a:r>
              <a:rPr lang="en-US" sz="1100" u="sng">
                <a:solidFill>
                  <a:schemeClr val="hlink"/>
                </a:solidFill>
                <a:hlinkClick r:id="rId8"/>
              </a:rPr>
              <a:t>https://www.imdb.com/</a:t>
            </a:r>
            <a:endParaRPr sz="1100">
              <a:solidFill>
                <a:srgbClr val="0070C0"/>
              </a:solidFill>
            </a:endParaRPr>
          </a:p>
        </p:txBody>
      </p:sp>
      <p:sp>
        <p:nvSpPr>
          <p:cNvPr id="364" name="Google Shape;36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Schoolbook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>
            <a:spLocks noGrp="1"/>
          </p:cNvSpPr>
          <p:nvPr>
            <p:ph type="title"/>
          </p:nvPr>
        </p:nvSpPr>
        <p:spPr>
          <a:xfrm>
            <a:off x="311700" y="206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/>
              <a:t>ER Diagram</a:t>
            </a:r>
            <a:endParaRPr/>
          </a:p>
        </p:txBody>
      </p:sp>
      <p:pic>
        <p:nvPicPr>
          <p:cNvPr id="370" name="Google Shape;37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861" y="1124168"/>
            <a:ext cx="7726278" cy="289516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Schoolbook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/>
              <a:t>Relational Schema</a:t>
            </a:r>
            <a:endParaRPr/>
          </a:p>
        </p:txBody>
      </p:sp>
      <p:pic>
        <p:nvPicPr>
          <p:cNvPr id="377" name="Google Shape;37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71696"/>
            <a:ext cx="8724200" cy="313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Schoolbook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283533" y="25501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 sz="2800"/>
              <a:t>Background</a:t>
            </a:r>
            <a:br>
              <a:rPr lang="en-US" sz="2800"/>
            </a:br>
            <a:r>
              <a:rPr lang="en-US" sz="1400"/>
              <a:t>Business Challenge and Objectives</a:t>
            </a:r>
            <a:endParaRPr sz="2800"/>
          </a:p>
        </p:txBody>
      </p:sp>
      <p:sp>
        <p:nvSpPr>
          <p:cNvPr id="141" name="Google Shape;141;p19"/>
          <p:cNvSpPr/>
          <p:nvPr/>
        </p:nvSpPr>
        <p:spPr>
          <a:xfrm>
            <a:off x="310664" y="1804992"/>
            <a:ext cx="3590775" cy="1478245"/>
          </a:xfrm>
          <a:prstGeom prst="rect">
            <a:avLst/>
          </a:prstGeom>
          <a:noFill/>
          <a:ln w="127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</a:pPr>
            <a:endParaRPr sz="1400" b="1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311700" y="1092728"/>
            <a:ext cx="3589740" cy="65789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be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Business Challenge</a:t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378533" y="1870241"/>
            <a:ext cx="3299318" cy="133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US box office sales have grown sluggishly while attendance has declined.  In addition, production companies are facing increasing competition from rival streaming services such as Netflix, Disney+, Apple+, and Hulu for viewership.</a:t>
            </a:r>
            <a:endParaRPr sz="1400" b="1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4" name="Google Shape;144;p19"/>
          <p:cNvSpPr/>
          <p:nvPr/>
        </p:nvSpPr>
        <p:spPr>
          <a:xfrm rot="5400000" flipH="1">
            <a:off x="3276469" y="2342665"/>
            <a:ext cx="2290409" cy="603250"/>
          </a:xfrm>
          <a:prstGeom prst="triangle">
            <a:avLst>
              <a:gd name="adj" fmla="val 50000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rbel"/>
              <a:buNone/>
            </a:pPr>
            <a:endParaRPr sz="900" b="1" i="1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145" name="Google Shape;145;p19"/>
          <p:cNvGrpSpPr/>
          <p:nvPr/>
        </p:nvGrpSpPr>
        <p:grpSpPr>
          <a:xfrm>
            <a:off x="5055515" y="1450025"/>
            <a:ext cx="3709952" cy="2388529"/>
            <a:chOff x="5079108" y="1989404"/>
            <a:chExt cx="4362350" cy="2610699"/>
          </a:xfrm>
        </p:grpSpPr>
        <p:sp>
          <p:nvSpPr>
            <p:cNvPr id="146" name="Google Shape;146;p19"/>
            <p:cNvSpPr txBox="1"/>
            <p:nvPr/>
          </p:nvSpPr>
          <p:spPr>
            <a:xfrm>
              <a:off x="5151719" y="2850800"/>
              <a:ext cx="4289739" cy="1749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Identify key success indicators of film production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-US" sz="14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Minimize financial risk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-US" sz="14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Increase revenue and profits</a:t>
              </a:r>
              <a:endParaRPr/>
            </a:p>
            <a:p>
              <a:pPr marL="285750" marR="0" lvl="0" indent="-1968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47" name="Google Shape;147;p19"/>
            <p:cNvGrpSpPr/>
            <p:nvPr/>
          </p:nvGrpSpPr>
          <p:grpSpPr>
            <a:xfrm>
              <a:off x="5079108" y="1989404"/>
              <a:ext cx="4362350" cy="2518984"/>
              <a:chOff x="5079108" y="1997032"/>
              <a:chExt cx="4362350" cy="2518984"/>
            </a:xfrm>
          </p:grpSpPr>
          <p:sp>
            <p:nvSpPr>
              <p:cNvPr id="148" name="Google Shape;148;p19"/>
              <p:cNvSpPr/>
              <p:nvPr/>
            </p:nvSpPr>
            <p:spPr>
              <a:xfrm>
                <a:off x="5079108" y="2641097"/>
                <a:ext cx="4362350" cy="1874919"/>
              </a:xfrm>
              <a:prstGeom prst="rect">
                <a:avLst/>
              </a:prstGeom>
              <a:noFill/>
              <a:ln w="12700" cap="flat" cmpd="sng">
                <a:solidFill>
                  <a:srgbClr val="A368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orbel"/>
                  <a:buNone/>
                </a:pPr>
                <a:endParaRPr sz="1400" b="1" i="0" u="none" strike="noStrike" cap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49" name="Google Shape;149;p19"/>
              <p:cNvSpPr/>
              <p:nvPr/>
            </p:nvSpPr>
            <p:spPr>
              <a:xfrm>
                <a:off x="5079108" y="1997032"/>
                <a:ext cx="4362350" cy="6440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orbel"/>
                  <a:buNone/>
                </a:pPr>
                <a:r>
                  <a:rPr lang="en-US" sz="1600" b="1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rPr>
                  <a:t>Data Warehouse Objectives</a:t>
                </a:r>
                <a:endParaRPr/>
              </a:p>
            </p:txBody>
          </p:sp>
        </p:grpSp>
      </p:grpSp>
      <p:grpSp>
        <p:nvGrpSpPr>
          <p:cNvPr id="150" name="Google Shape;150;p19"/>
          <p:cNvGrpSpPr/>
          <p:nvPr/>
        </p:nvGrpSpPr>
        <p:grpSpPr>
          <a:xfrm>
            <a:off x="310665" y="3413223"/>
            <a:ext cx="3398181" cy="1049253"/>
            <a:chOff x="4419788" y="328489"/>
            <a:chExt cx="4843700" cy="2364838"/>
          </a:xfrm>
        </p:grpSpPr>
        <p:sp>
          <p:nvSpPr>
            <p:cNvPr id="151" name="Google Shape;151;p19"/>
            <p:cNvSpPr/>
            <p:nvPr/>
          </p:nvSpPr>
          <p:spPr>
            <a:xfrm>
              <a:off x="4419788" y="328489"/>
              <a:ext cx="4843700" cy="762867"/>
            </a:xfrm>
            <a:custGeom>
              <a:avLst/>
              <a:gdLst/>
              <a:ahLst/>
              <a:cxnLst/>
              <a:rect l="l" t="t" r="r" b="b"/>
              <a:pathLst>
                <a:path w="4702629" h="762867" extrusionOk="0">
                  <a:moveTo>
                    <a:pt x="0" y="0"/>
                  </a:moveTo>
                  <a:lnTo>
                    <a:pt x="4702629" y="0"/>
                  </a:lnTo>
                  <a:lnTo>
                    <a:pt x="4702629" y="762867"/>
                  </a:lnTo>
                  <a:lnTo>
                    <a:pt x="0" y="76286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Corbel"/>
                <a:buNone/>
              </a:pPr>
              <a:r>
                <a:rPr lang="en-US" sz="1200" b="1">
                  <a:solidFill>
                    <a:schemeClr val="accent1"/>
                  </a:solidFill>
                  <a:latin typeface="Corbel"/>
                  <a:ea typeface="Corbel"/>
                  <a:cs typeface="Corbel"/>
                  <a:sym typeface="Corbel"/>
                </a:rPr>
                <a:t>Total Inflation Adjusted Box Office Revenue</a:t>
              </a: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4516452" y="1535422"/>
              <a:ext cx="1566012" cy="1157905"/>
            </a:xfrm>
            <a:custGeom>
              <a:avLst/>
              <a:gdLst/>
              <a:ahLst/>
              <a:cxnLst/>
              <a:rect l="l" t="t" r="r" b="b"/>
              <a:pathLst>
                <a:path w="1566012" h="1675473" extrusionOk="0">
                  <a:moveTo>
                    <a:pt x="0" y="0"/>
                  </a:moveTo>
                  <a:lnTo>
                    <a:pt x="1566012" y="0"/>
                  </a:lnTo>
                  <a:lnTo>
                    <a:pt x="1566012" y="1675473"/>
                  </a:lnTo>
                  <a:lnTo>
                    <a:pt x="0" y="167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orbel"/>
                <a:buNone/>
              </a:pPr>
              <a:r>
                <a:rPr lang="en-US" sz="20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$13.4B</a:t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6084912" y="1535421"/>
              <a:ext cx="1566011" cy="1157906"/>
            </a:xfrm>
            <a:custGeom>
              <a:avLst/>
              <a:gdLst/>
              <a:ahLst/>
              <a:cxnLst/>
              <a:rect l="l" t="t" r="r" b="b"/>
              <a:pathLst>
                <a:path w="1566012" h="1602020" extrusionOk="0">
                  <a:moveTo>
                    <a:pt x="0" y="0"/>
                  </a:moveTo>
                  <a:lnTo>
                    <a:pt x="1566012" y="0"/>
                  </a:lnTo>
                  <a:lnTo>
                    <a:pt x="1566012" y="1602020"/>
                  </a:lnTo>
                  <a:lnTo>
                    <a:pt x="0" y="1602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orbel"/>
                <a:buNone/>
              </a:pPr>
              <a:r>
                <a:rPr lang="en-US" sz="20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$12.9B</a:t>
              </a: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7650925" y="1535419"/>
              <a:ext cx="1566011" cy="1157906"/>
            </a:xfrm>
            <a:custGeom>
              <a:avLst/>
              <a:gdLst/>
              <a:ahLst/>
              <a:cxnLst/>
              <a:rect l="l" t="t" r="r" b="b"/>
              <a:pathLst>
                <a:path w="1566012" h="1602020" extrusionOk="0">
                  <a:moveTo>
                    <a:pt x="0" y="0"/>
                  </a:moveTo>
                  <a:lnTo>
                    <a:pt x="1566012" y="0"/>
                  </a:lnTo>
                  <a:lnTo>
                    <a:pt x="1566012" y="1602020"/>
                  </a:lnTo>
                  <a:lnTo>
                    <a:pt x="0" y="1602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orbel"/>
                <a:buNone/>
              </a:pPr>
              <a:r>
                <a:rPr lang="en-US" sz="20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$11.1B</a:t>
              </a:r>
              <a:endParaRPr/>
            </a:p>
          </p:txBody>
        </p:sp>
      </p:grpSp>
      <p:sp>
        <p:nvSpPr>
          <p:cNvPr id="155" name="Google Shape;155;p19"/>
          <p:cNvSpPr txBox="1"/>
          <p:nvPr/>
        </p:nvSpPr>
        <p:spPr>
          <a:xfrm>
            <a:off x="584574" y="3604829"/>
            <a:ext cx="8708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1999</a:t>
            </a:r>
            <a:endParaRPr/>
          </a:p>
        </p:txBody>
      </p:sp>
      <p:sp>
        <p:nvSpPr>
          <p:cNvPr id="156" name="Google Shape;156;p19"/>
          <p:cNvSpPr txBox="1"/>
          <p:nvPr/>
        </p:nvSpPr>
        <p:spPr>
          <a:xfrm>
            <a:off x="1671141" y="3604829"/>
            <a:ext cx="8708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2009</a:t>
            </a:r>
            <a:endParaRPr/>
          </a:p>
        </p:txBody>
      </p:sp>
      <p:sp>
        <p:nvSpPr>
          <p:cNvPr id="157" name="Google Shape;157;p19"/>
          <p:cNvSpPr txBox="1"/>
          <p:nvPr/>
        </p:nvSpPr>
        <p:spPr>
          <a:xfrm>
            <a:off x="2807677" y="3616559"/>
            <a:ext cx="8708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2019</a:t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310665" y="3488840"/>
            <a:ext cx="3590775" cy="1100576"/>
          </a:xfrm>
          <a:prstGeom prst="rect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</a:pPr>
            <a:endParaRPr sz="1400" b="1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 rot="-5400000">
            <a:off x="3438450" y="2444175"/>
            <a:ext cx="171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Scope &amp; Objectives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Schoolbook"/>
              <a:buNone/>
            </a:pPr>
            <a:fld id="{00000000-1234-1234-1234-123412341234}" type="slidenum">
              <a:rPr lang="en-US" sz="1200">
                <a:solidFill>
                  <a:schemeClr val="accent1"/>
                </a:solidFill>
              </a:rPr>
              <a:t>3</a:t>
            </a:fld>
            <a:endParaRPr sz="1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311700" y="43029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 sz="2800"/>
              <a:t>Background</a:t>
            </a:r>
            <a:br>
              <a:rPr lang="en-US" sz="2800"/>
            </a:br>
            <a:r>
              <a:rPr lang="en-US" sz="1400"/>
              <a:t>Value of Movies and Streaming</a:t>
            </a:r>
            <a:endParaRPr sz="2800"/>
          </a:p>
        </p:txBody>
      </p:sp>
      <p:pic>
        <p:nvPicPr>
          <p:cNvPr id="166" name="Google Shape;16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578" y="1431149"/>
            <a:ext cx="4260299" cy="30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4">
            <a:alphaModFix/>
          </a:blip>
          <a:srcRect b="13329"/>
          <a:stretch/>
        </p:blipFill>
        <p:spPr>
          <a:xfrm>
            <a:off x="4710541" y="1431149"/>
            <a:ext cx="4044975" cy="30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>
            <a:spLocks noGrp="1"/>
          </p:cNvSpPr>
          <p:nvPr>
            <p:ph type="sldNum" idx="12"/>
          </p:nvPr>
        </p:nvSpPr>
        <p:spPr>
          <a:xfrm>
            <a:off x="8481166" y="463709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Schoolbook"/>
              <a:buNone/>
            </a:pPr>
            <a:fld id="{00000000-1234-1234-1234-123412341234}" type="slidenum">
              <a:rPr lang="en-US" sz="1200">
                <a:solidFill>
                  <a:schemeClr val="accent1"/>
                </a:solidFill>
              </a:rPr>
              <a:t>4</a:t>
            </a:fld>
            <a:endParaRPr sz="1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/>
          <p:nvPr/>
        </p:nvSpPr>
        <p:spPr>
          <a:xfrm rot="-5400000">
            <a:off x="1081696" y="2343045"/>
            <a:ext cx="813291" cy="68145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EDF8FF">
                  <a:alpha val="13725"/>
                </a:srgbClr>
              </a:gs>
              <a:gs pos="80000">
                <a:srgbClr val="BFBFBF"/>
              </a:gs>
              <a:gs pos="100000">
                <a:srgbClr val="BFBFBF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4" name="Google Shape;174;p21"/>
          <p:cNvSpPr/>
          <p:nvPr/>
        </p:nvSpPr>
        <p:spPr>
          <a:xfrm rot="-5400000">
            <a:off x="2701096" y="2343044"/>
            <a:ext cx="813291" cy="68145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EDF8FF">
                  <a:alpha val="13725"/>
                </a:srgbClr>
              </a:gs>
              <a:gs pos="80000">
                <a:srgbClr val="BFBFBF"/>
              </a:gs>
              <a:gs pos="100000">
                <a:srgbClr val="BFBFBF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5" name="Google Shape;175;p21"/>
          <p:cNvSpPr/>
          <p:nvPr/>
        </p:nvSpPr>
        <p:spPr>
          <a:xfrm flipH="1">
            <a:off x="20545" y="1260904"/>
            <a:ext cx="4598332" cy="3228389"/>
          </a:xfrm>
          <a:custGeom>
            <a:avLst/>
            <a:gdLst/>
            <a:ahLst/>
            <a:cxnLst/>
            <a:rect l="l" t="t" r="r" b="b"/>
            <a:pathLst>
              <a:path w="5361189" h="4132682" extrusionOk="0">
                <a:moveTo>
                  <a:pt x="5361189" y="0"/>
                </a:moveTo>
                <a:lnTo>
                  <a:pt x="2681281" y="0"/>
                </a:lnTo>
                <a:lnTo>
                  <a:pt x="2679908" y="0"/>
                </a:lnTo>
                <a:lnTo>
                  <a:pt x="0" y="0"/>
                </a:lnTo>
                <a:cubicBezTo>
                  <a:pt x="1016794" y="1336618"/>
                  <a:pt x="1624344" y="2691621"/>
                  <a:pt x="1617366" y="4132682"/>
                </a:cubicBezTo>
                <a:lnTo>
                  <a:pt x="2679908" y="4132682"/>
                </a:lnTo>
                <a:lnTo>
                  <a:pt x="2681281" y="4132682"/>
                </a:lnTo>
                <a:lnTo>
                  <a:pt x="3743823" y="4132682"/>
                </a:lnTo>
                <a:cubicBezTo>
                  <a:pt x="3736845" y="2691621"/>
                  <a:pt x="4344395" y="1336618"/>
                  <a:pt x="5361189" y="0"/>
                </a:cubicBezTo>
                <a:close/>
              </a:path>
            </a:pathLst>
          </a:custGeom>
          <a:gradFill>
            <a:gsLst>
              <a:gs pos="0">
                <a:srgbClr val="EDF8FF"/>
              </a:gs>
              <a:gs pos="100000">
                <a:srgbClr val="12ABDB">
                  <a:alpha val="3098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6" name="Google Shape;17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573" y="1343126"/>
            <a:ext cx="3841782" cy="337265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285573" y="420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 sz="2800"/>
              <a:t>Background</a:t>
            </a:r>
            <a:br>
              <a:rPr lang="en-US" sz="2800"/>
            </a:br>
            <a:r>
              <a:rPr lang="en-US" sz="1400"/>
              <a:t>Data Driven Decision Making in Hollywood</a:t>
            </a:r>
            <a:endParaRPr sz="2800"/>
          </a:p>
        </p:txBody>
      </p:sp>
      <p:grpSp>
        <p:nvGrpSpPr>
          <p:cNvPr id="178" name="Google Shape;178;p21"/>
          <p:cNvGrpSpPr/>
          <p:nvPr/>
        </p:nvGrpSpPr>
        <p:grpSpPr>
          <a:xfrm flipH="1">
            <a:off x="2613497" y="2462257"/>
            <a:ext cx="1304577" cy="1829594"/>
            <a:chOff x="2593447" y="3501960"/>
            <a:chExt cx="1707236" cy="2405559"/>
          </a:xfrm>
        </p:grpSpPr>
        <p:cxnSp>
          <p:nvCxnSpPr>
            <p:cNvPr id="179" name="Google Shape;179;p21"/>
            <p:cNvCxnSpPr/>
            <p:nvPr/>
          </p:nvCxnSpPr>
          <p:spPr>
            <a:xfrm rot="10800000" flipH="1">
              <a:off x="2593447" y="5603838"/>
              <a:ext cx="220998" cy="303681"/>
            </a:xfrm>
            <a:prstGeom prst="straightConnector1">
              <a:avLst/>
            </a:prstGeom>
            <a:noFill/>
            <a:ln w="22225" cap="flat" cmpd="sng">
              <a:solidFill>
                <a:srgbClr val="95E616"/>
              </a:solidFill>
              <a:prstDash val="solid"/>
              <a:miter lim="800000"/>
              <a:headEnd type="oval" w="med" len="med"/>
              <a:tailEnd type="oval" w="med" len="med"/>
            </a:ln>
          </p:spPr>
        </p:cxnSp>
        <p:cxnSp>
          <p:nvCxnSpPr>
            <p:cNvPr id="180" name="Google Shape;180;p21"/>
            <p:cNvCxnSpPr/>
            <p:nvPr/>
          </p:nvCxnSpPr>
          <p:spPr>
            <a:xfrm rot="10800000" flipH="1">
              <a:off x="3063469" y="4964851"/>
              <a:ext cx="220998" cy="303681"/>
            </a:xfrm>
            <a:prstGeom prst="straightConnector1">
              <a:avLst/>
            </a:prstGeom>
            <a:noFill/>
            <a:ln w="22225" cap="flat" cmpd="sng">
              <a:solidFill>
                <a:srgbClr val="95E616"/>
              </a:solidFill>
              <a:prstDash val="solid"/>
              <a:miter lim="800000"/>
              <a:headEnd type="oval" w="med" len="med"/>
              <a:tailEnd type="oval" w="med" len="med"/>
            </a:ln>
          </p:spPr>
        </p:cxnSp>
        <p:cxnSp>
          <p:nvCxnSpPr>
            <p:cNvPr id="181" name="Google Shape;181;p21"/>
            <p:cNvCxnSpPr/>
            <p:nvPr/>
          </p:nvCxnSpPr>
          <p:spPr>
            <a:xfrm rot="10800000" flipH="1">
              <a:off x="3565672" y="4244833"/>
              <a:ext cx="220998" cy="303681"/>
            </a:xfrm>
            <a:prstGeom prst="straightConnector1">
              <a:avLst/>
            </a:prstGeom>
            <a:noFill/>
            <a:ln w="22225" cap="flat" cmpd="sng">
              <a:solidFill>
                <a:srgbClr val="95E616"/>
              </a:solidFill>
              <a:prstDash val="solid"/>
              <a:miter lim="800000"/>
              <a:headEnd type="oval" w="med" len="med"/>
              <a:tailEnd type="oval" w="med" len="med"/>
            </a:ln>
          </p:spPr>
        </p:cxnSp>
        <p:cxnSp>
          <p:nvCxnSpPr>
            <p:cNvPr id="182" name="Google Shape;182;p21"/>
            <p:cNvCxnSpPr/>
            <p:nvPr/>
          </p:nvCxnSpPr>
          <p:spPr>
            <a:xfrm rot="10800000" flipH="1">
              <a:off x="4079685" y="3501960"/>
              <a:ext cx="220998" cy="303681"/>
            </a:xfrm>
            <a:prstGeom prst="straightConnector1">
              <a:avLst/>
            </a:prstGeom>
            <a:noFill/>
            <a:ln w="22225" cap="flat" cmpd="sng">
              <a:solidFill>
                <a:srgbClr val="95E616"/>
              </a:solidFill>
              <a:prstDash val="solid"/>
              <a:miter lim="800000"/>
              <a:headEnd type="oval" w="med" len="med"/>
              <a:tailEnd type="oval" w="med" len="med"/>
            </a:ln>
          </p:spPr>
        </p:cxnSp>
      </p:grpSp>
      <p:grpSp>
        <p:nvGrpSpPr>
          <p:cNvPr id="183" name="Google Shape;183;p21"/>
          <p:cNvGrpSpPr/>
          <p:nvPr/>
        </p:nvGrpSpPr>
        <p:grpSpPr>
          <a:xfrm rot="10800000">
            <a:off x="687332" y="2470966"/>
            <a:ext cx="1304577" cy="1829594"/>
            <a:chOff x="2593447" y="3501960"/>
            <a:chExt cx="1707236" cy="2405559"/>
          </a:xfrm>
        </p:grpSpPr>
        <p:cxnSp>
          <p:nvCxnSpPr>
            <p:cNvPr id="184" name="Google Shape;184;p21"/>
            <p:cNvCxnSpPr/>
            <p:nvPr/>
          </p:nvCxnSpPr>
          <p:spPr>
            <a:xfrm rot="10800000" flipH="1">
              <a:off x="2593447" y="5603838"/>
              <a:ext cx="220998" cy="303681"/>
            </a:xfrm>
            <a:prstGeom prst="straightConnector1">
              <a:avLst/>
            </a:prstGeom>
            <a:noFill/>
            <a:ln w="22225" cap="flat" cmpd="sng">
              <a:solidFill>
                <a:srgbClr val="95E616"/>
              </a:solidFill>
              <a:prstDash val="solid"/>
              <a:miter lim="800000"/>
              <a:headEnd type="oval" w="med" len="med"/>
              <a:tailEnd type="oval" w="med" len="med"/>
            </a:ln>
          </p:spPr>
        </p:cxnSp>
        <p:cxnSp>
          <p:nvCxnSpPr>
            <p:cNvPr id="185" name="Google Shape;185;p21"/>
            <p:cNvCxnSpPr/>
            <p:nvPr/>
          </p:nvCxnSpPr>
          <p:spPr>
            <a:xfrm rot="10800000" flipH="1">
              <a:off x="3063469" y="4964851"/>
              <a:ext cx="220998" cy="303681"/>
            </a:xfrm>
            <a:prstGeom prst="straightConnector1">
              <a:avLst/>
            </a:prstGeom>
            <a:noFill/>
            <a:ln w="22225" cap="flat" cmpd="sng">
              <a:solidFill>
                <a:srgbClr val="95E616"/>
              </a:solidFill>
              <a:prstDash val="solid"/>
              <a:miter lim="800000"/>
              <a:headEnd type="oval" w="med" len="med"/>
              <a:tailEnd type="oval" w="med" len="med"/>
            </a:ln>
          </p:spPr>
        </p:cxnSp>
        <p:cxnSp>
          <p:nvCxnSpPr>
            <p:cNvPr id="186" name="Google Shape;186;p21"/>
            <p:cNvCxnSpPr/>
            <p:nvPr/>
          </p:nvCxnSpPr>
          <p:spPr>
            <a:xfrm rot="10800000" flipH="1">
              <a:off x="3565672" y="4244833"/>
              <a:ext cx="220998" cy="303681"/>
            </a:xfrm>
            <a:prstGeom prst="straightConnector1">
              <a:avLst/>
            </a:prstGeom>
            <a:noFill/>
            <a:ln w="22225" cap="flat" cmpd="sng">
              <a:solidFill>
                <a:srgbClr val="95E616"/>
              </a:solidFill>
              <a:prstDash val="solid"/>
              <a:miter lim="800000"/>
              <a:headEnd type="oval" w="med" len="med"/>
              <a:tailEnd type="oval" w="med" len="med"/>
            </a:ln>
          </p:spPr>
        </p:cxnSp>
        <p:cxnSp>
          <p:nvCxnSpPr>
            <p:cNvPr id="187" name="Google Shape;187;p21"/>
            <p:cNvCxnSpPr/>
            <p:nvPr/>
          </p:nvCxnSpPr>
          <p:spPr>
            <a:xfrm rot="10800000" flipH="1">
              <a:off x="4079685" y="3501960"/>
              <a:ext cx="220998" cy="303681"/>
            </a:xfrm>
            <a:prstGeom prst="straightConnector1">
              <a:avLst/>
            </a:prstGeom>
            <a:noFill/>
            <a:ln w="22225" cap="flat" cmpd="sng">
              <a:solidFill>
                <a:srgbClr val="95E616"/>
              </a:solidFill>
              <a:prstDash val="solid"/>
              <a:miter lim="800000"/>
              <a:headEnd type="oval" w="med" len="med"/>
              <a:tailEnd type="oval" w="med" len="med"/>
            </a:ln>
          </p:spPr>
        </p:cxnSp>
      </p:grpSp>
      <p:sp>
        <p:nvSpPr>
          <p:cNvPr id="188" name="Google Shape;188;p21"/>
          <p:cNvSpPr/>
          <p:nvPr/>
        </p:nvSpPr>
        <p:spPr>
          <a:xfrm>
            <a:off x="4785947" y="1866153"/>
            <a:ext cx="4769996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entury Schoolbook"/>
              <a:buNone/>
            </a:pPr>
            <a:r>
              <a:rPr lang="en-US" sz="1050" i="1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Optimizing decision processes to embed analytics and insights into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entury Schoolbook"/>
              <a:buNone/>
            </a:pPr>
            <a:r>
              <a:rPr lang="en-US" sz="1050" i="1">
                <a:latin typeface="Century Schoolbook"/>
                <a:ea typeface="Century Schoolbook"/>
                <a:cs typeface="Century Schoolbook"/>
                <a:sym typeface="Century Schoolbook"/>
              </a:rPr>
              <a:t>p</a:t>
            </a:r>
            <a:r>
              <a:rPr lang="en-US" sz="1050" i="1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rocess at the point of decision</a:t>
            </a:r>
            <a:endParaRPr/>
          </a:p>
        </p:txBody>
      </p:sp>
      <p:sp>
        <p:nvSpPr>
          <p:cNvPr id="189" name="Google Shape;189;p21"/>
          <p:cNvSpPr/>
          <p:nvPr/>
        </p:nvSpPr>
        <p:spPr>
          <a:xfrm>
            <a:off x="4473465" y="2485831"/>
            <a:ext cx="539496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Harnessing the power of new tools to provide the insights at the pace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of business that are easy to consume</a:t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4055655" y="3037746"/>
            <a:ext cx="539496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Leverage information to better understand and optimize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business performance</a:t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4473465" y="3598461"/>
            <a:ext cx="539496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Establish accurate, trusted information for a single version of the truth,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      managed over time</a:t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>
            <a:off x="4907915" y="4043875"/>
            <a:ext cx="408146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An efficient and solid foundation for managing data and content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over its lifecycle</a:t>
            </a: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Schoolbook"/>
              <a:buNone/>
            </a:pPr>
            <a:fld id="{00000000-1234-1234-1234-123412341234}" type="slidenum">
              <a:rPr lang="en-US" sz="1200">
                <a:solidFill>
                  <a:schemeClr val="accent1"/>
                </a:solidFill>
              </a:rPr>
              <a:t>5</a:t>
            </a:fld>
            <a:endParaRPr sz="1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311700" y="42272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 sz="2800"/>
              <a:t>Data Warehouse Architecture</a:t>
            </a:r>
            <a:endParaRPr/>
          </a:p>
        </p:txBody>
      </p:sp>
      <p:grpSp>
        <p:nvGrpSpPr>
          <p:cNvPr id="199" name="Google Shape;199;p22"/>
          <p:cNvGrpSpPr/>
          <p:nvPr/>
        </p:nvGrpSpPr>
        <p:grpSpPr>
          <a:xfrm>
            <a:off x="372585" y="1070256"/>
            <a:ext cx="8398829" cy="3603509"/>
            <a:chOff x="1526290" y="1747013"/>
            <a:chExt cx="6091417" cy="1675838"/>
          </a:xfrm>
        </p:grpSpPr>
        <p:sp>
          <p:nvSpPr>
            <p:cNvPr id="200" name="Google Shape;200;p22"/>
            <p:cNvSpPr/>
            <p:nvPr/>
          </p:nvSpPr>
          <p:spPr>
            <a:xfrm>
              <a:off x="1526290" y="1747013"/>
              <a:ext cx="1378148" cy="200605"/>
            </a:xfrm>
            <a:custGeom>
              <a:avLst/>
              <a:gdLst/>
              <a:ahLst/>
              <a:cxnLst/>
              <a:rect l="l" t="t" r="r" b="b"/>
              <a:pathLst>
                <a:path w="1378148" h="551259" extrusionOk="0">
                  <a:moveTo>
                    <a:pt x="0" y="0"/>
                  </a:moveTo>
                  <a:lnTo>
                    <a:pt x="1378148" y="0"/>
                  </a:lnTo>
                  <a:lnTo>
                    <a:pt x="1378148" y="551259"/>
                  </a:lnTo>
                  <a:lnTo>
                    <a:pt x="0" y="551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7800" tIns="101600" rIns="177800" bIns="101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orbel"/>
                <a:buNone/>
              </a:pPr>
              <a:r>
                <a:rPr lang="en-US" sz="1200" b="1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Data Source</a:t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1526291" y="1975384"/>
              <a:ext cx="1378148" cy="1420995"/>
            </a:xfrm>
            <a:custGeom>
              <a:avLst/>
              <a:gdLst/>
              <a:ahLst/>
              <a:cxnLst/>
              <a:rect l="l" t="t" r="r" b="b"/>
              <a:pathLst>
                <a:path w="1378148" h="1098000" extrusionOk="0">
                  <a:moveTo>
                    <a:pt x="0" y="0"/>
                  </a:moveTo>
                  <a:lnTo>
                    <a:pt x="1378148" y="0"/>
                  </a:lnTo>
                  <a:lnTo>
                    <a:pt x="1378148" y="1098000"/>
                  </a:lnTo>
                  <a:lnTo>
                    <a:pt x="0" y="1098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F6CEC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3350" tIns="133350" rIns="177800" bIns="200025" anchor="t" anchorCtr="0">
              <a:noAutofit/>
            </a:bodyPr>
            <a:lstStyle/>
            <a:p>
              <a:pPr marL="45720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5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228600" marR="0" lvl="1" indent="-6985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orbel"/>
                <a:buNone/>
              </a:pPr>
              <a:endParaRPr sz="25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3097381" y="1747120"/>
              <a:ext cx="1378148" cy="200605"/>
            </a:xfrm>
            <a:custGeom>
              <a:avLst/>
              <a:gdLst/>
              <a:ahLst/>
              <a:cxnLst/>
              <a:rect l="l" t="t" r="r" b="b"/>
              <a:pathLst>
                <a:path w="1378148" h="551259" extrusionOk="0">
                  <a:moveTo>
                    <a:pt x="0" y="0"/>
                  </a:moveTo>
                  <a:lnTo>
                    <a:pt x="1378148" y="0"/>
                  </a:lnTo>
                  <a:lnTo>
                    <a:pt x="1378148" y="551259"/>
                  </a:lnTo>
                  <a:lnTo>
                    <a:pt x="0" y="551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7800" tIns="101600" rIns="177800" bIns="101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orbel"/>
                <a:buNone/>
              </a:pPr>
              <a:r>
                <a:rPr lang="en-US" sz="1200" b="1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Data Ingestion &amp; Staging</a:t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3097381" y="1975384"/>
              <a:ext cx="1378148" cy="1420995"/>
            </a:xfrm>
            <a:custGeom>
              <a:avLst/>
              <a:gdLst/>
              <a:ahLst/>
              <a:cxnLst/>
              <a:rect l="l" t="t" r="r" b="b"/>
              <a:pathLst>
                <a:path w="1378148" h="1098000" extrusionOk="0">
                  <a:moveTo>
                    <a:pt x="0" y="0"/>
                  </a:moveTo>
                  <a:lnTo>
                    <a:pt x="1378148" y="0"/>
                  </a:lnTo>
                  <a:lnTo>
                    <a:pt x="1378148" y="1098000"/>
                  </a:lnTo>
                  <a:lnTo>
                    <a:pt x="0" y="1098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F6CEC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3350" tIns="133350" rIns="177800" bIns="200025" anchor="t" anchorCtr="0">
              <a:noAutofit/>
            </a:bodyPr>
            <a:lstStyle/>
            <a:p>
              <a:pPr marL="228600" marR="0" lvl="1" indent="-698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orbel"/>
                <a:buNone/>
              </a:pPr>
              <a:endParaRPr sz="25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228600" marR="0" lvl="1" indent="-6985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orbel"/>
                <a:buNone/>
              </a:pPr>
              <a:endParaRPr sz="25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4668470" y="1747120"/>
              <a:ext cx="1378148" cy="200605"/>
            </a:xfrm>
            <a:custGeom>
              <a:avLst/>
              <a:gdLst/>
              <a:ahLst/>
              <a:cxnLst/>
              <a:rect l="l" t="t" r="r" b="b"/>
              <a:pathLst>
                <a:path w="1378148" h="551259" extrusionOk="0">
                  <a:moveTo>
                    <a:pt x="0" y="0"/>
                  </a:moveTo>
                  <a:lnTo>
                    <a:pt x="1378148" y="0"/>
                  </a:lnTo>
                  <a:lnTo>
                    <a:pt x="1378148" y="551259"/>
                  </a:lnTo>
                  <a:lnTo>
                    <a:pt x="0" y="551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7800" tIns="101600" rIns="177800" bIns="101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orbel"/>
                <a:buNone/>
              </a:pPr>
              <a:r>
                <a:rPr lang="en-US" sz="1200" b="1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Data Storage</a:t>
              </a: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4668470" y="1975384"/>
              <a:ext cx="1378148" cy="1420995"/>
            </a:xfrm>
            <a:custGeom>
              <a:avLst/>
              <a:gdLst/>
              <a:ahLst/>
              <a:cxnLst/>
              <a:rect l="l" t="t" r="r" b="b"/>
              <a:pathLst>
                <a:path w="1378148" h="1098000" extrusionOk="0">
                  <a:moveTo>
                    <a:pt x="0" y="0"/>
                  </a:moveTo>
                  <a:lnTo>
                    <a:pt x="1378148" y="0"/>
                  </a:lnTo>
                  <a:lnTo>
                    <a:pt x="1378148" y="1098000"/>
                  </a:lnTo>
                  <a:lnTo>
                    <a:pt x="0" y="1098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F6CEC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3350" tIns="133350" rIns="177800" bIns="200025" anchor="t" anchorCtr="0">
              <a:noAutofit/>
            </a:bodyPr>
            <a:lstStyle/>
            <a:p>
              <a:pPr marL="228600" marR="0" lvl="1" indent="-698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orbel"/>
                <a:buNone/>
              </a:pPr>
              <a:endParaRPr sz="25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marL="228600" marR="0" lvl="1" indent="-6985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orbel"/>
                <a:buNone/>
              </a:pPr>
              <a:endParaRPr sz="25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6239559" y="1747120"/>
              <a:ext cx="1378148" cy="200605"/>
            </a:xfrm>
            <a:custGeom>
              <a:avLst/>
              <a:gdLst/>
              <a:ahLst/>
              <a:cxnLst/>
              <a:rect l="l" t="t" r="r" b="b"/>
              <a:pathLst>
                <a:path w="1378148" h="551259" extrusionOk="0">
                  <a:moveTo>
                    <a:pt x="0" y="0"/>
                  </a:moveTo>
                  <a:lnTo>
                    <a:pt x="1378148" y="0"/>
                  </a:lnTo>
                  <a:lnTo>
                    <a:pt x="1378148" y="551259"/>
                  </a:lnTo>
                  <a:lnTo>
                    <a:pt x="0" y="551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7800" tIns="101600" rIns="177800" bIns="101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orbel"/>
                <a:buNone/>
              </a:pPr>
              <a:r>
                <a:rPr lang="en-US" sz="1200" b="1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Data Visualization</a:t>
              </a:r>
              <a:endParaRPr sz="1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6239559" y="1975384"/>
              <a:ext cx="1378148" cy="1447467"/>
            </a:xfrm>
            <a:prstGeom prst="rect">
              <a:avLst/>
            </a:prstGeom>
            <a:noFill/>
            <a:ln w="12700" cap="flat" cmpd="sng">
              <a:solidFill>
                <a:srgbClr val="F6CEC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22"/>
          <p:cNvSpPr/>
          <p:nvPr/>
        </p:nvSpPr>
        <p:spPr>
          <a:xfrm>
            <a:off x="725051" y="1882152"/>
            <a:ext cx="884663" cy="908434"/>
          </a:xfrm>
          <a:prstGeom prst="can">
            <a:avLst>
              <a:gd name="adj" fmla="val 25000"/>
            </a:avLst>
          </a:prstGeom>
          <a:noFill/>
          <a:ln w="12700" cap="flat" cmpd="sng">
            <a:solidFill>
              <a:srgbClr val="A937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09" name="Google Shape;209;p22" descr="Image result for the imdb logo transpar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360" y="3732261"/>
            <a:ext cx="884663" cy="430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 descr="Image result for metacritic logo transpare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094" y="2525619"/>
            <a:ext cx="782929" cy="18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 descr="Image result for alteryx logo transparen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6616" y="2874084"/>
            <a:ext cx="1156923" cy="358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4928" y="2228190"/>
            <a:ext cx="786553" cy="3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/>
          <p:nvPr/>
        </p:nvSpPr>
        <p:spPr>
          <a:xfrm>
            <a:off x="681381" y="1745367"/>
            <a:ext cx="12569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OMDb API</a:t>
            </a:r>
            <a:endParaRPr/>
          </a:p>
        </p:txBody>
      </p:sp>
      <p:sp>
        <p:nvSpPr>
          <p:cNvPr id="214" name="Google Shape;214;p22"/>
          <p:cNvSpPr/>
          <p:nvPr/>
        </p:nvSpPr>
        <p:spPr>
          <a:xfrm>
            <a:off x="1938330" y="2860913"/>
            <a:ext cx="772263" cy="3718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A937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Extract</a:t>
            </a:r>
            <a:endParaRPr/>
          </a:p>
        </p:txBody>
      </p:sp>
      <p:sp>
        <p:nvSpPr>
          <p:cNvPr id="215" name="Google Shape;215;p22"/>
          <p:cNvSpPr/>
          <p:nvPr/>
        </p:nvSpPr>
        <p:spPr>
          <a:xfrm>
            <a:off x="4299681" y="2877981"/>
            <a:ext cx="804070" cy="37684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A937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Load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2796585" y="2571750"/>
            <a:ext cx="1417161" cy="891408"/>
          </a:xfrm>
          <a:prstGeom prst="cube">
            <a:avLst>
              <a:gd name="adj" fmla="val 25000"/>
            </a:avLst>
          </a:prstGeom>
          <a:noFill/>
          <a:ln w="127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17" name="Google Shape;217;p22" descr="Image result for mysql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11156" y="2375084"/>
            <a:ext cx="1382642" cy="138264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/>
          <p:nvPr/>
        </p:nvSpPr>
        <p:spPr>
          <a:xfrm>
            <a:off x="6334835" y="2862752"/>
            <a:ext cx="675706" cy="37684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A937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19" name="Google Shape;219;p22" descr="Image result for power bi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10540" y="2457391"/>
            <a:ext cx="1549790" cy="63400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/>
        </p:nvSpPr>
        <p:spPr>
          <a:xfrm>
            <a:off x="2796585" y="3388394"/>
            <a:ext cx="13009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Transform</a:t>
            </a:r>
            <a:endParaRPr/>
          </a:p>
        </p:txBody>
      </p:sp>
      <p:pic>
        <p:nvPicPr>
          <p:cNvPr id="221" name="Google Shape;221;p22" descr="Related imag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61263" y="2887841"/>
            <a:ext cx="1659428" cy="73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 descr="Image result for box office mojo logo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1325" y="2060767"/>
            <a:ext cx="392114" cy="39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 descr="Download from clou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02359" y="3132636"/>
            <a:ext cx="755892" cy="75589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Schoolbook"/>
              <a:buNone/>
            </a:pPr>
            <a:fld id="{00000000-1234-1234-1234-123412341234}" type="slidenum">
              <a:rPr lang="en-US" sz="1200">
                <a:solidFill>
                  <a:schemeClr val="accent1"/>
                </a:solidFill>
              </a:rPr>
              <a:t>6</a:t>
            </a:fld>
            <a:endParaRPr sz="1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title"/>
          </p:nvPr>
        </p:nvSpPr>
        <p:spPr>
          <a:xfrm>
            <a:off x="156925" y="252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/>
              <a:t>Star Schema</a:t>
            </a:r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Schoolbook"/>
              <a:buNone/>
            </a:pPr>
            <a:fld id="{00000000-1234-1234-1234-123412341234}" type="slidenum">
              <a:rPr lang="en-US" sz="1200">
                <a:solidFill>
                  <a:schemeClr val="accent1"/>
                </a:solidFill>
              </a:rPr>
              <a:t>7</a:t>
            </a:fld>
            <a:endParaRPr sz="120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FB25F3-E75A-45AA-8D46-15558E249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24" y="898504"/>
            <a:ext cx="6994958" cy="36806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311700" y="103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/>
              <a:t>ETL Process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 sz="1400"/>
              <a:t>Web Scraping</a:t>
            </a:r>
            <a:endParaRPr sz="1400"/>
          </a:p>
        </p:txBody>
      </p:sp>
      <p:pic>
        <p:nvPicPr>
          <p:cNvPr id="237" name="Google Shape;23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06452"/>
            <a:ext cx="3258814" cy="34647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24"/>
          <p:cNvCxnSpPr/>
          <p:nvPr/>
        </p:nvCxnSpPr>
        <p:spPr>
          <a:xfrm>
            <a:off x="3982498" y="1006452"/>
            <a:ext cx="0" cy="3583518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9" name="Google Shape;23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2619" y="887723"/>
            <a:ext cx="3450889" cy="358351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Schoolbook"/>
              <a:buNone/>
            </a:pPr>
            <a:fld id="{00000000-1234-1234-1234-123412341234}" type="slidenum">
              <a:rPr lang="en-US" sz="1200">
                <a:solidFill>
                  <a:schemeClr val="accent1"/>
                </a:solidFill>
              </a:rPr>
              <a:t>8</a:t>
            </a:fld>
            <a:endParaRPr sz="1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/>
              <a:t>ETL Process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Schoolbook"/>
              <a:buNone/>
            </a:pPr>
            <a:r>
              <a:rPr lang="en-US" sz="1400"/>
              <a:t>Data Cleaning</a:t>
            </a:r>
            <a:endParaRPr sz="1400"/>
          </a:p>
        </p:txBody>
      </p:sp>
      <p:pic>
        <p:nvPicPr>
          <p:cNvPr id="246" name="Google Shape;24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738" y="1342875"/>
            <a:ext cx="8614527" cy="28469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entury Schoolbook"/>
              <a:buNone/>
            </a:pPr>
            <a:fld id="{00000000-1234-1234-1234-123412341234}" type="slidenum">
              <a:rPr lang="en-US" sz="1200">
                <a:solidFill>
                  <a:schemeClr val="accent1"/>
                </a:solidFill>
              </a:rPr>
              <a:t>9</a:t>
            </a:fld>
            <a:endParaRPr sz="1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Red Orange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eadlines">
  <a:themeElements>
    <a:clrScheme name="Red Orange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533</Words>
  <Application>Microsoft Office PowerPoint</Application>
  <PresentationFormat>On-screen Show (16:9)</PresentationFormat>
  <Paragraphs>126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Open Sans</vt:lpstr>
      <vt:lpstr>Corbel</vt:lpstr>
      <vt:lpstr>Arial</vt:lpstr>
      <vt:lpstr>Century Schoolbook</vt:lpstr>
      <vt:lpstr>Verdana</vt:lpstr>
      <vt:lpstr>Headlines</vt:lpstr>
      <vt:lpstr>Headlines</vt:lpstr>
      <vt:lpstr>MOVIE ANALYTICS: THE DATA THAT DRIVES HOLLYWOOD</vt:lpstr>
      <vt:lpstr>Content</vt:lpstr>
      <vt:lpstr>Background Business Challenge and Objectives</vt:lpstr>
      <vt:lpstr>Background Value of Movies and Streaming</vt:lpstr>
      <vt:lpstr>Background Data Driven Decision Making in Hollywood</vt:lpstr>
      <vt:lpstr>Data Warehouse Architecture</vt:lpstr>
      <vt:lpstr>Star Schema</vt:lpstr>
      <vt:lpstr>ETL Process  Web Scraping</vt:lpstr>
      <vt:lpstr>ETL Process Data Cleaning</vt:lpstr>
      <vt:lpstr>ETL Process Creating Dimensions</vt:lpstr>
      <vt:lpstr>ETL Process Bridge Table</vt:lpstr>
      <vt:lpstr>ETL Process Fact Table</vt:lpstr>
      <vt:lpstr>Final MySQL Results</vt:lpstr>
      <vt:lpstr>Analytics: How Do Genres Change Over Time?</vt:lpstr>
      <vt:lpstr>PowerPoint Presentation</vt:lpstr>
      <vt:lpstr>PowerPoint Presentation</vt:lpstr>
      <vt:lpstr>PowerPoint Presentation</vt:lpstr>
      <vt:lpstr>PowerPoint Presentation</vt:lpstr>
      <vt:lpstr>Conclusion Challenges &amp; Lessons Learned</vt:lpstr>
      <vt:lpstr>Conclusion Next Steps</vt:lpstr>
      <vt:lpstr>Appendix</vt:lpstr>
      <vt:lpstr>References</vt:lpstr>
      <vt:lpstr>ER Diagram</vt:lpstr>
      <vt:lpstr>Relational Schema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ANALYTICS: THE DATA THAT DRIVES HOLLYWOOD</dc:title>
  <dc:creator>Julia Wilson</dc:creator>
  <cp:lastModifiedBy>Julia Wilson</cp:lastModifiedBy>
  <cp:revision>2</cp:revision>
  <dcterms:modified xsi:type="dcterms:W3CDTF">2019-12-10T13:43:59Z</dcterms:modified>
</cp:coreProperties>
</file>